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0"/>
  </p:notesMasterIdLst>
  <p:handoutMasterIdLst>
    <p:handoutMasterId r:id="rId11"/>
  </p:handoutMasterIdLst>
  <p:sldIdLst>
    <p:sldId id="319" r:id="rId4"/>
    <p:sldId id="320" r:id="rId5"/>
    <p:sldId id="321" r:id="rId6"/>
    <p:sldId id="322" r:id="rId7"/>
    <p:sldId id="323" r:id="rId8"/>
    <p:sldId id="296" r:id="rId9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574" autoAdjust="0"/>
  </p:normalViewPr>
  <p:slideViewPr>
    <p:cSldViewPr snapToGrid="0">
      <p:cViewPr varScale="1">
        <p:scale>
          <a:sx n="113" d="100"/>
          <a:sy n="113" d="100"/>
        </p:scale>
        <p:origin x="51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73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" name="日期預留位置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5355341-DC77-4501-AE46-E3E6F2BB65B1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2026/6/9</a:t>
            </a:fld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A168566D-FD9E-46E8-9E4F-4EF22710967A}" type="datetime1">
              <a:rPr lang="zh-TW" altLang="en-US" smtClean="0"/>
              <a:pPr/>
              <a:t>2026/6/9</a:t>
            </a:fld>
            <a:endParaRPr lang="zh-TW" altLang="en-US" dirty="0"/>
          </a:p>
        </p:txBody>
      </p:sp>
      <p:sp>
        <p:nvSpPr>
          <p:cNvPr id="4" name="投影片圖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8530193B-564F-4854-8A52-728F3FB19C8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4399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圖片預留位置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在這裡插入相片或將相片拖放到這裡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algn="r" rtl="0"/>
            <a:r>
              <a:rPr lang="zh-TW" altLang="en-US"/>
              <a:t>按一下以編輯簡報標題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marL="266700" lvl="0" indent="-266700" algn="ctr"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文字預留位置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50AEB21-0D35-9127-65DA-B916D42E2C76}"/>
              </a:ext>
            </a:extLst>
          </p:cNvPr>
          <p:cNvSpPr/>
          <p:nvPr userDrawn="1"/>
        </p:nvSpPr>
        <p:spPr>
          <a:xfrm>
            <a:off x="10383715" y="6371351"/>
            <a:ext cx="1063870" cy="486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1" name="文字預留位置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D72C7D4-0D5A-BD0D-D749-9AEEA31DF5D0}"/>
              </a:ext>
            </a:extLst>
          </p:cNvPr>
          <p:cNvSpPr/>
          <p:nvPr userDrawn="1"/>
        </p:nvSpPr>
        <p:spPr>
          <a:xfrm>
            <a:off x="10383715" y="6371351"/>
            <a:ext cx="1063870" cy="486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3" name="文字預留位置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5" name="文字預留位置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7" name="文字預留位置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0FBAE46-088B-E809-02FA-9C7C7101B9D2}"/>
              </a:ext>
            </a:extLst>
          </p:cNvPr>
          <p:cNvSpPr/>
          <p:nvPr userDrawn="1"/>
        </p:nvSpPr>
        <p:spPr>
          <a:xfrm>
            <a:off x="10383715" y="6371351"/>
            <a:ext cx="1063870" cy="486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頁尾預留位置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4" name="投影片編號預留位置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28ACE7F-8E46-8DD3-53ED-8066A98DA9CB}"/>
              </a:ext>
            </a:extLst>
          </p:cNvPr>
          <p:cNvSpPr/>
          <p:nvPr userDrawn="1"/>
        </p:nvSpPr>
        <p:spPr>
          <a:xfrm>
            <a:off x="10383715" y="6371351"/>
            <a:ext cx="1063870" cy="486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預留位置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3" name="投影片編號預留位置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A0C3010-830E-5982-0EAD-2F33C7FF0E57}"/>
              </a:ext>
            </a:extLst>
          </p:cNvPr>
          <p:cNvSpPr/>
          <p:nvPr userDrawn="1"/>
        </p:nvSpPr>
        <p:spPr>
          <a:xfrm>
            <a:off x="10383715" y="6371351"/>
            <a:ext cx="1063870" cy="486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隔線投影片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圖片預留位置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在這裡插入相片或 </a:t>
            </a:r>
            <a:br>
              <a:rPr lang="zh-TW" altLang="en-US"/>
            </a:br>
            <a:r>
              <a:rPr lang="zh-TW" altLang="en-US"/>
              <a:t>將相片拖放到這裡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algn="r" rtl="0"/>
            <a:r>
              <a:rPr lang="zh-TW" altLang="en-US"/>
              <a:t>按一下以編輯節分隔線</a:t>
            </a:r>
            <a:endParaRPr lang="zh-TW" altLang="en-US" dirty="0"/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D29D40A-3850-0BD8-2A34-29423127FC14}"/>
              </a:ext>
            </a:extLst>
          </p:cNvPr>
          <p:cNvSpPr/>
          <p:nvPr userDrawn="1"/>
        </p:nvSpPr>
        <p:spPr>
          <a:xfrm>
            <a:off x="10383715" y="6371351"/>
            <a:ext cx="1063870" cy="486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隔線投影片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圖片預留位置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在這裡插入相片或 </a:t>
            </a:r>
            <a:br>
              <a:rPr lang="zh-TW" altLang="en-US"/>
            </a:br>
            <a:r>
              <a:rPr lang="zh-TW" altLang="en-US"/>
              <a:t>將相片拖放到這裡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按一下以編輯節分隔線</a:t>
            </a:r>
            <a:endParaRPr lang="zh-TW" altLang="en-US" dirty="0"/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E8B1FC3-773A-C280-AF66-8EB8274864EB}"/>
              </a:ext>
            </a:extLst>
          </p:cNvPr>
          <p:cNvSpPr/>
          <p:nvPr userDrawn="1"/>
        </p:nvSpPr>
        <p:spPr>
          <a:xfrm>
            <a:off x="10383715" y="6371351"/>
            <a:ext cx="1063870" cy="486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影像版面配置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預留位置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插入或拖放您的相片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0" tIns="180000" rIns="180000" bIns="180000" rtlCol="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編輯頁面標題</a:t>
            </a:r>
            <a:endParaRPr lang="zh-TW" altLang="en-US" dirty="0"/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AA3FCF-141B-6777-5646-3F9E656F4EA3}"/>
              </a:ext>
            </a:extLst>
          </p:cNvPr>
          <p:cNvSpPr/>
          <p:nvPr userDrawn="1"/>
        </p:nvSpPr>
        <p:spPr>
          <a:xfrm>
            <a:off x="10383715" y="6371351"/>
            <a:ext cx="1063870" cy="486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影像版面配置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預留位置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插入或拖放您的相片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44000" tIns="180000" rIns="0" bIns="180000" rtlCol="0"/>
          <a:lstStyle>
            <a:lvl1pPr algn="l">
              <a:defRPr sz="54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1980" y="3649760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05F2A8D-F9C0-D2A7-BD3C-1DE7CAB170F9}"/>
              </a:ext>
            </a:extLst>
          </p:cNvPr>
          <p:cNvSpPr/>
          <p:nvPr userDrawn="1"/>
        </p:nvSpPr>
        <p:spPr>
          <a:xfrm>
            <a:off x="10383715" y="6371351"/>
            <a:ext cx="1063870" cy="486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比較左方預留位置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2" name="比較左方預留位置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8" name="文字預留位置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7C04B90-1C79-544C-E81F-980771DF6E6D}"/>
              </a:ext>
            </a:extLst>
          </p:cNvPr>
          <p:cNvSpPr/>
          <p:nvPr userDrawn="1"/>
        </p:nvSpPr>
        <p:spPr>
          <a:xfrm>
            <a:off x="10383715" y="6371351"/>
            <a:ext cx="1063870" cy="486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型相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預留位置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插入或拖放您的相片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輸入您的標題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2" name="投影片編號預留位置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BD72214-F4B3-9308-1988-A58AE50D88E9}"/>
              </a:ext>
            </a:extLst>
          </p:cNvPr>
          <p:cNvSpPr/>
          <p:nvPr userDrawn="1"/>
        </p:nvSpPr>
        <p:spPr>
          <a:xfrm>
            <a:off x="10383715" y="6371351"/>
            <a:ext cx="1063870" cy="486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感謝您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圖片預留位置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在這裡插入相片或將相片拖放到這裡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algn="r" rtl="0"/>
            <a:r>
              <a:rPr lang="zh-TW" altLang="en-US"/>
              <a:t>感謝您</a:t>
            </a:r>
            <a:endParaRPr lang="zh-TW" altLang="en-US" dirty="0"/>
          </a:p>
        </p:txBody>
      </p:sp>
      <p:sp>
        <p:nvSpPr>
          <p:cNvPr id="9" name="文字預留位置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全名</a:t>
            </a:r>
            <a:endParaRPr lang="zh-TW" altLang="en-US" dirty="0"/>
          </a:p>
        </p:txBody>
      </p:sp>
      <p:sp>
        <p:nvSpPr>
          <p:cNvPr id="10" name="文字預留位置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電話號碼</a:t>
            </a:r>
            <a:endParaRPr lang="zh-TW" altLang="en-US" dirty="0"/>
          </a:p>
        </p:txBody>
      </p:sp>
      <p:sp>
        <p:nvSpPr>
          <p:cNvPr id="11" name="文字預留位置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75000"/>
              </a:lnSpc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電子郵件或社交媒體控制代碼</a:t>
            </a:r>
            <a:endParaRPr lang="zh-TW" altLang="en-US" dirty="0"/>
          </a:p>
        </p:txBody>
      </p:sp>
      <p:sp>
        <p:nvSpPr>
          <p:cNvPr id="12" name="文字預留位置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公司網站</a:t>
            </a:r>
            <a:endParaRPr lang="zh-TW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1DEFEBC-DDDA-B865-E098-F3DAA18F3336}"/>
              </a:ext>
            </a:extLst>
          </p:cNvPr>
          <p:cNvSpPr/>
          <p:nvPr userDrawn="1"/>
        </p:nvSpPr>
        <p:spPr>
          <a:xfrm>
            <a:off x="10383715" y="6371351"/>
            <a:ext cx="1063870" cy="486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FD74461-0D07-9056-D7C4-77CC2CB1F58B}"/>
              </a:ext>
            </a:extLst>
          </p:cNvPr>
          <p:cNvSpPr/>
          <p:nvPr userDrawn="1"/>
        </p:nvSpPr>
        <p:spPr>
          <a:xfrm>
            <a:off x="10383715" y="6371351"/>
            <a:ext cx="1063870" cy="486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1" name="手繪多邊形：圖案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預留位置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325396" y="6404506"/>
            <a:ext cx="1053900" cy="416831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200"/>
              </a:lnSpc>
            </a:pPr>
            <a:r>
              <a:rPr lang="en-US" altLang="zh-TW" sz="2100" b="1" i="0" spc="-10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TREY</a:t>
            </a:r>
            <a:br>
              <a:rPr lang="zh-TW" altLang="en-US" sz="1600" b="1" i="0" spc="-100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</a:br>
            <a:r>
              <a:rPr lang="en-US" altLang="zh-TW" sz="1200" b="0" i="0" spc="14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Research</a:t>
            </a:r>
            <a:endParaRPr lang="zh-TW" altLang="en-US" sz="1200" b="0" i="0" spc="140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cxnSp>
        <p:nvCxnSpPr>
          <p:cNvPr id="18" name="直線接點​​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  <a:sym typeface="Microsoft JhengHei UI" panose="020B0604030504040204" pitchFamily="34" charset="-120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04.com.tw/company/12smg0yw?page=2&amp;pageSize=20&amp;order=8&amp;asc=0#info06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A8068808-DBDF-E3C0-030B-534A954C7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88" y="8878"/>
            <a:ext cx="4857860" cy="6804000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3E37E0C3-5C98-AA12-F0A4-013F56780D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zh-TW" altLang="en-US" b="1" i="0" dirty="0">
                <a:solidFill>
                  <a:srgbClr val="1E1B4B"/>
                </a:solidFill>
                <a:effectLst/>
                <a:latin typeface="Noto Sans TC"/>
              </a:rPr>
              <a:t>義大開發職缺</a:t>
            </a:r>
            <a:br>
              <a:rPr lang="zh-TW" altLang="en-US" b="1" i="0" dirty="0">
                <a:solidFill>
                  <a:srgbClr val="1E1B4B"/>
                </a:solidFill>
                <a:effectLst/>
                <a:latin typeface="Noto Sans TC"/>
              </a:rPr>
            </a:br>
            <a:endParaRPr lang="zh-TW" altLang="en-US" dirty="0"/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id="{6F38764B-778B-0441-DD89-5D99F35B53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sz="2000" b="0" i="0" dirty="0">
                <a:solidFill>
                  <a:srgbClr val="FFFF00"/>
                </a:solidFill>
                <a:effectLst/>
                <a:latin typeface="Noto Sans TC"/>
              </a:rPr>
              <a:t>【</a:t>
            </a:r>
            <a:r>
              <a:rPr lang="zh-TW" altLang="en-US" sz="2000" b="0" i="0" dirty="0">
                <a:solidFill>
                  <a:srgbClr val="FFFF00"/>
                </a:solidFill>
                <a:effectLst/>
                <a:latin typeface="Noto Sans TC"/>
              </a:rPr>
              <a:t>限時急徵</a:t>
            </a:r>
            <a:r>
              <a:rPr lang="en-US" altLang="zh-TW" sz="2000" b="0" i="0" dirty="0">
                <a:solidFill>
                  <a:srgbClr val="FFFF00"/>
                </a:solidFill>
                <a:effectLst/>
                <a:latin typeface="Noto Sans TC"/>
              </a:rPr>
              <a:t>】</a:t>
            </a:r>
            <a:r>
              <a:rPr lang="zh-TW" altLang="en-US" sz="2000" b="0" i="0" dirty="0">
                <a:solidFill>
                  <a:srgbClr val="FFFF00"/>
                </a:solidFill>
                <a:effectLst/>
                <a:latin typeface="Noto Sans TC"/>
              </a:rPr>
              <a:t>樂園與購物廣場精選職缺，即刻面試上班！</a:t>
            </a:r>
            <a:endParaRPr lang="zh-TW" alt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44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版面配置區 11">
            <a:extLst>
              <a:ext uri="{FF2B5EF4-FFF2-40B4-BE49-F238E27FC236}">
                <a16:creationId xmlns:a16="http://schemas.microsoft.com/office/drawing/2014/main" id="{296DB5F3-C405-A8D7-09ED-7BE194D931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5962" r="15962"/>
          <a:stretch>
            <a:fillRect/>
          </a:stretch>
        </p:blipFill>
        <p:spPr>
          <a:xfrm>
            <a:off x="0" y="0"/>
            <a:ext cx="6096000" cy="6371351"/>
          </a:xfr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A67DB3D1-89C6-221B-4B84-E37A3EF92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/>
              <a:t>義大遊樂世界 </a:t>
            </a:r>
            <a:r>
              <a:rPr lang="en-US" altLang="zh-TW" sz="4800" dirty="0"/>
              <a:t>(</a:t>
            </a:r>
            <a:r>
              <a:rPr lang="zh-TW" altLang="en-US" sz="4800" dirty="0"/>
              <a:t>樂園職缺</a:t>
            </a:r>
            <a:r>
              <a:rPr lang="en-US" altLang="zh-TW" sz="4800" dirty="0"/>
              <a:t>)</a:t>
            </a:r>
            <a:endParaRPr lang="zh-TW" altLang="en-US" sz="4800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C73E12BD-3AD3-6771-4F63-393D68CB75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04119" y="3452912"/>
            <a:ext cx="6455881" cy="3281969"/>
          </a:xfrm>
        </p:spPr>
      </p:pic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56FBBCC-5ACE-E153-A1BF-B3420C417E2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D2150AD-FBA8-7700-7B3C-856C98C64FE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altLang="zh-TW" smtClean="0"/>
              <a:pPr/>
              <a:t>2</a:t>
            </a:fld>
            <a:endParaRPr lang="zh-TW" alt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FCEA3F7-4B70-7A33-DE67-30E9265C4899}"/>
              </a:ext>
            </a:extLst>
          </p:cNvPr>
          <p:cNvSpPr>
            <a:spLocks noGrp="1" noChangeArrowheads="1"/>
          </p:cNvSpPr>
          <p:nvPr>
            <p:ph type="body" sz="quarter" idx="32"/>
          </p:nvPr>
        </p:nvSpPr>
        <p:spPr bwMode="auto">
          <a:xfrm>
            <a:off x="5118100" y="3083581"/>
            <a:ext cx="720742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上班時間： 09:00 - 17:30 (日班/假日班，以 PT 為主，三個單位缺額) </a:t>
            </a:r>
          </a:p>
        </p:txBody>
      </p:sp>
    </p:spTree>
    <p:extLst>
      <p:ext uri="{BB962C8B-B14F-4D97-AF65-F5344CB8AC3E}">
        <p14:creationId xmlns:p14="http://schemas.microsoft.com/office/powerpoint/2010/main" val="208841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28804313-8630-4A82-8B84-EF5572C65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50" y="204888"/>
            <a:ext cx="5770050" cy="985000"/>
          </a:xfrm>
        </p:spPr>
        <p:txBody>
          <a:bodyPr/>
          <a:lstStyle/>
          <a:p>
            <a:pPr algn="l"/>
            <a:r>
              <a:rPr lang="zh-TW" altLang="en-US" sz="3600" dirty="0"/>
              <a:t>義大世界購物廣場</a:t>
            </a:r>
            <a:r>
              <a:rPr lang="en-US" altLang="zh-TW" sz="3600" dirty="0"/>
              <a:t>(MALL</a:t>
            </a:r>
            <a:r>
              <a:rPr lang="zh-TW" altLang="en-US" sz="3600" dirty="0"/>
              <a:t>職缺</a:t>
            </a:r>
            <a:r>
              <a:rPr lang="en-US" altLang="zh-TW" sz="3600" dirty="0"/>
              <a:t>)</a:t>
            </a:r>
            <a:endParaRPr lang="zh-TW" altLang="en-US" sz="3600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4F91C25-76D4-1F0A-FFF7-258F8B20804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49E6F91-3F00-5809-DE0F-7846C6DCD03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altLang="zh-TW" smtClean="0"/>
              <a:pPr/>
              <a:t>3</a:t>
            </a:fld>
            <a:endParaRPr lang="zh-TW" alt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9E439F81-92FA-2B25-4B22-CE37E7011648}"/>
              </a:ext>
            </a:extLst>
          </p:cNvPr>
          <p:cNvSpPr>
            <a:spLocks noGrp="1" noChangeArrowheads="1"/>
          </p:cNvSpPr>
          <p:nvPr>
            <p:ph type="body" sz="quarter" idx="32"/>
          </p:nvPr>
        </p:nvSpPr>
        <p:spPr bwMode="auto">
          <a:xfrm>
            <a:off x="133949" y="1057867"/>
            <a:ext cx="554775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zh-TW" b="1" i="1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上班時間： 09:00 - 22:30 (多元班別，依課表彈性排班，兩個單位缺額) 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5E72238C-220F-AA94-3900-83A3D9226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9" y="1958544"/>
            <a:ext cx="5876234" cy="4229192"/>
          </a:xfrm>
          <a:prstGeom prst="rect">
            <a:avLst/>
          </a:prstGeom>
        </p:spPr>
      </p:pic>
      <p:pic>
        <p:nvPicPr>
          <p:cNvPr id="20" name="圖片版面配置區 19">
            <a:extLst>
              <a:ext uri="{FF2B5EF4-FFF2-40B4-BE49-F238E27FC236}">
                <a16:creationId xmlns:a16="http://schemas.microsoft.com/office/drawing/2014/main" id="{558EA8AA-D8C6-E25B-E198-7C1EF68DD14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8128" r="181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3436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版面配置區 7">
            <a:extLst>
              <a:ext uri="{FF2B5EF4-FFF2-40B4-BE49-F238E27FC236}">
                <a16:creationId xmlns:a16="http://schemas.microsoft.com/office/drawing/2014/main" id="{3362CCD3-55CC-7430-CF0E-77C8A1366B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074" r="2074"/>
          <a:stretch>
            <a:fillRect/>
          </a:stretch>
        </p:blipFill>
        <p:spPr/>
      </p:pic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901B4B7-B9D6-E3B1-E9E1-C17BD1E84B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54" y="60996"/>
            <a:ext cx="6143349" cy="1100565"/>
          </a:xfrm>
        </p:spPr>
        <p:txBody>
          <a:bodyPr anchor="ctr"/>
          <a:lstStyle/>
          <a:p>
            <a:r>
              <a:rPr lang="zh-TW" altLang="en-US" sz="2400" b="1" i="0" dirty="0">
                <a:solidFill>
                  <a:srgbClr val="FFFF00"/>
                </a:solidFill>
                <a:effectLst/>
                <a:latin typeface="Noto Sans TC"/>
              </a:rPr>
              <a:t>把握機會｜即刻投遞與聯絡窗口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53C6872-0791-900C-34FA-7B3A20130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0872A5E-C649-F7AF-6631-2E34CB645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altLang="zh-TW" smtClean="0"/>
              <a:pPr/>
              <a:t>4</a:t>
            </a:fld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8D7103E-497E-2FC1-70D3-8F95A9742E2B}"/>
              </a:ext>
            </a:extLst>
          </p:cNvPr>
          <p:cNvSpPr txBox="1"/>
          <p:nvPr/>
        </p:nvSpPr>
        <p:spPr>
          <a:xfrm>
            <a:off x="17755" y="1161561"/>
            <a:ext cx="5530789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請至 </a:t>
            </a:r>
            <a:r>
              <a:rPr lang="en-US" altLang="zh-TW" sz="2000" b="1" dirty="0"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104 </a:t>
            </a:r>
            <a:r>
              <a:rPr lang="zh-TW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搜尋並投遞履歷：</a:t>
            </a:r>
            <a:r>
              <a:rPr lang="zh-TW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「義大開發股份有限公司」</a:t>
            </a:r>
            <a:br>
              <a:rPr lang="en-US" altLang="zh-TW" sz="2000" b="1" dirty="0"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</a:br>
            <a:r>
              <a:rPr lang="zh-TW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聯絡人：劉沛恩 小姐</a:t>
            </a:r>
            <a:br>
              <a:rPr lang="en-US" altLang="zh-TW" sz="2000" b="1" dirty="0"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</a:br>
            <a:r>
              <a:rPr lang="zh-TW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信箱：</a:t>
            </a:r>
            <a:r>
              <a:rPr lang="en-US" altLang="zh-TW" sz="2000" b="1" dirty="0"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 kf598</a:t>
            </a:r>
            <a:r>
              <a:rPr lang="en-US" altLang="zh-TW" sz="2000" b="1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@edd.edaworld.com.tw </a:t>
            </a:r>
            <a:br>
              <a:rPr lang="en-US" altLang="zh-TW" sz="2000" b="1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Tel </a:t>
            </a:r>
            <a:r>
              <a:rPr lang="zh-CN" altLang="zh-TW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07-6568080  ext. 2125</a:t>
            </a:r>
            <a:endParaRPr lang="zh-TW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622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88E58FB-CBAD-4090-92EC-F556CA785475}"/>
              </a:ext>
            </a:extLst>
          </p:cNvPr>
          <p:cNvSpPr/>
          <p:nvPr/>
        </p:nvSpPr>
        <p:spPr>
          <a:xfrm>
            <a:off x="1591732" y="304301"/>
            <a:ext cx="9389535" cy="5969499"/>
          </a:xfrm>
          <a:prstGeom prst="rect">
            <a:avLst/>
          </a:prstGeom>
          <a:solidFill>
            <a:schemeClr val="accent5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zh-TW" altLang="zh-TW" sz="2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義大開發缺額</a:t>
            </a:r>
            <a:r>
              <a:rPr lang="en-US" altLang="zh-TW" sz="2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--</a:t>
            </a:r>
            <a:r>
              <a:rPr lang="zh-TW" altLang="zh-TW" sz="2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樂園缺額</a:t>
            </a:r>
            <a:endParaRPr lang="en-US" altLang="zh-TW" sz="28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zh-TW" altLang="zh-TW" sz="2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zh-TW" altLang="zh-TW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商品處</a:t>
            </a:r>
            <a:r>
              <a:rPr lang="en-US" altLang="zh-TW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-</a:t>
            </a:r>
            <a:r>
              <a:rPr lang="zh-TW" altLang="zh-TW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缺</a:t>
            </a:r>
            <a:r>
              <a:rPr lang="en-US" altLang="zh-TW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zh-TW" altLang="zh-TW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位</a:t>
            </a:r>
            <a:r>
              <a:rPr lang="en-US" altLang="zh-TW" sz="2000" b="1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pt</a:t>
            </a:r>
            <a:r>
              <a:rPr lang="en-US" altLang="zh-TW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急需盡快來面試</a:t>
            </a:r>
            <a:r>
              <a:rPr lang="en-US" altLang="zh-TW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endParaRPr lang="zh-TW" altLang="zh-TW" sz="2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2200"/>
              </a:lnSpc>
              <a:buFont typeface="Wingdings" panose="05000000000000000000" pitchFamily="2" charset="2"/>
              <a:buChar char=""/>
            </a:pPr>
            <a:r>
              <a:rPr lang="zh-TW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工作內容</a:t>
            </a:r>
            <a:r>
              <a:rPr lang="en-US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-1.</a:t>
            </a:r>
            <a:r>
              <a:rPr lang="zh-TW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商品店務及行政作業、</a:t>
            </a:r>
            <a:r>
              <a:rPr lang="en-US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2.</a:t>
            </a:r>
            <a:r>
              <a:rPr lang="zh-TW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商品調撥、盤點作業、</a:t>
            </a:r>
            <a:r>
              <a:rPr lang="en-US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3.</a:t>
            </a:r>
            <a:r>
              <a:rPr lang="zh-TW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顧客意見反應及回饋、</a:t>
            </a:r>
            <a:r>
              <a:rPr lang="en-US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4.</a:t>
            </a:r>
            <a:r>
              <a:rPr lang="zh-TW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商品銷售、結帳作業</a:t>
            </a:r>
          </a:p>
          <a:p>
            <a:pPr marL="342900" lvl="0" indent="-342900" algn="just">
              <a:lnSpc>
                <a:spcPts val="2200"/>
              </a:lnSpc>
              <a:buFont typeface="Wingdings" panose="05000000000000000000" pitchFamily="2" charset="2"/>
              <a:buChar char=""/>
            </a:pPr>
            <a:r>
              <a:rPr lang="zh-TW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上班地點</a:t>
            </a:r>
            <a:r>
              <a:rPr lang="en-US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-</a:t>
            </a:r>
            <a:r>
              <a:rPr lang="zh-TW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高雄市大樹區義大遊樂世界</a:t>
            </a:r>
          </a:p>
          <a:p>
            <a:pPr marL="342900" lvl="0" indent="-342900" algn="just">
              <a:lnSpc>
                <a:spcPts val="2200"/>
              </a:lnSpc>
              <a:buFont typeface="Wingdings" panose="05000000000000000000" pitchFamily="2" charset="2"/>
              <a:buChar char=""/>
            </a:pPr>
            <a:r>
              <a:rPr lang="zh-TW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上班時段</a:t>
            </a:r>
            <a:r>
              <a:rPr lang="en-US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-</a:t>
            </a:r>
            <a:r>
              <a:rPr lang="zh-TW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日班</a:t>
            </a:r>
            <a:r>
              <a:rPr lang="en-US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假日班，</a:t>
            </a:r>
            <a:r>
              <a:rPr lang="en-US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09:00-17:30</a:t>
            </a:r>
            <a:endParaRPr lang="zh-TW" altLang="zh-TW" sz="2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en-US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altLang="zh-TW" sz="2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zh-TW" altLang="zh-TW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表演處</a:t>
            </a:r>
            <a:r>
              <a:rPr lang="en-US" altLang="zh-TW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-</a:t>
            </a:r>
            <a:r>
              <a:rPr lang="zh-TW" altLang="zh-TW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缺</a:t>
            </a:r>
            <a:r>
              <a:rPr lang="en-US" altLang="zh-TW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zh-TW" altLang="zh-TW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位</a:t>
            </a:r>
            <a:r>
              <a:rPr lang="en-US" altLang="zh-TW" sz="2000" b="1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pt</a:t>
            </a:r>
            <a:r>
              <a:rPr lang="en-US" altLang="zh-TW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急需盡快來面試</a:t>
            </a:r>
            <a:r>
              <a:rPr lang="en-US" altLang="zh-TW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endParaRPr lang="zh-TW" altLang="zh-TW" sz="2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2200"/>
              </a:lnSpc>
              <a:buFont typeface="Wingdings" panose="05000000000000000000" pitchFamily="2" charset="2"/>
              <a:buChar char=""/>
            </a:pPr>
            <a:r>
              <a:rPr lang="zh-TW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工作內容</a:t>
            </a:r>
            <a:r>
              <a:rPr lang="en-US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-</a:t>
            </a:r>
            <a:r>
              <a:rPr lang="en-US" altLang="zh-TW" sz="2000" kern="1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1.</a:t>
            </a:r>
            <a:r>
              <a:rPr lang="zh-TW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演出與活動現場遊客的引導與服務、</a:t>
            </a:r>
            <a:r>
              <a:rPr lang="en-US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2.</a:t>
            </a:r>
            <a:r>
              <a:rPr lang="zh-TW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演出與活動現場相關事務支援與宣傳、</a:t>
            </a:r>
            <a:r>
              <a:rPr lang="en-US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3.</a:t>
            </a:r>
            <a:r>
              <a:rPr lang="zh-TW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有參與操偶演出及其他演出執行的機會</a:t>
            </a:r>
            <a:r>
              <a:rPr lang="en-US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會有相關訓練</a:t>
            </a:r>
            <a:r>
              <a:rPr lang="en-US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endParaRPr lang="zh-TW" altLang="zh-TW" sz="2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2200"/>
              </a:lnSpc>
              <a:buFont typeface="Wingdings" panose="05000000000000000000" pitchFamily="2" charset="2"/>
              <a:buChar char=""/>
            </a:pPr>
            <a:r>
              <a:rPr lang="zh-TW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上班地點</a:t>
            </a:r>
            <a:r>
              <a:rPr lang="en-US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-</a:t>
            </a:r>
            <a:r>
              <a:rPr lang="zh-TW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高雄市大樹區義大遊樂世界</a:t>
            </a:r>
          </a:p>
          <a:p>
            <a:pPr marL="342900" lvl="0" indent="-342900" algn="just">
              <a:lnSpc>
                <a:spcPts val="2200"/>
              </a:lnSpc>
              <a:buFont typeface="Wingdings" panose="05000000000000000000" pitchFamily="2" charset="2"/>
              <a:buChar char=""/>
            </a:pPr>
            <a:r>
              <a:rPr lang="zh-TW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上班時段</a:t>
            </a:r>
            <a:r>
              <a:rPr lang="en-US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-</a:t>
            </a:r>
            <a:r>
              <a:rPr lang="zh-TW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日班</a:t>
            </a:r>
            <a:r>
              <a:rPr lang="en-US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假日班，</a:t>
            </a:r>
            <a:r>
              <a:rPr lang="en-US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09:00-17:30</a:t>
            </a:r>
            <a:endParaRPr lang="zh-TW" altLang="zh-TW" sz="2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en-US" altLang="zh-TW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altLang="zh-TW" sz="2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zh-TW" altLang="zh-TW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樂園客服處</a:t>
            </a:r>
            <a:r>
              <a:rPr lang="en-US" altLang="zh-TW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-</a:t>
            </a:r>
            <a:r>
              <a:rPr lang="zh-TW" altLang="zh-TW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缺</a:t>
            </a:r>
            <a:r>
              <a:rPr lang="en-US" altLang="zh-TW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zh-TW" altLang="zh-TW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位</a:t>
            </a:r>
            <a:r>
              <a:rPr lang="en-US" altLang="zh-TW" sz="2000" b="1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pt</a:t>
            </a:r>
            <a:r>
              <a:rPr lang="en-US" altLang="zh-TW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急需盡快來面試</a:t>
            </a:r>
            <a:r>
              <a:rPr lang="en-US" altLang="zh-TW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endParaRPr lang="zh-TW" altLang="zh-TW" sz="2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2200"/>
              </a:lnSpc>
              <a:buFont typeface="Wingdings" panose="05000000000000000000" pitchFamily="2" charset="2"/>
              <a:buChar char=""/>
            </a:pPr>
            <a:r>
              <a:rPr lang="zh-TW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工作內容</a:t>
            </a:r>
            <a:r>
              <a:rPr lang="en-US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- 1.</a:t>
            </a:r>
            <a:r>
              <a:rPr lang="zh-TW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園區遊樂諮詢服務、</a:t>
            </a:r>
            <a:r>
              <a:rPr lang="en-US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2.</a:t>
            </a:r>
            <a:r>
              <a:rPr lang="zh-TW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閘口驗票、接待工作。</a:t>
            </a:r>
            <a:r>
              <a:rPr lang="en-US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3.0800</a:t>
            </a:r>
            <a:r>
              <a:rPr lang="zh-TW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客服專線業務。</a:t>
            </a:r>
          </a:p>
          <a:p>
            <a:pPr marL="342900" lvl="0" indent="-342900" algn="just">
              <a:lnSpc>
                <a:spcPts val="2200"/>
              </a:lnSpc>
              <a:buFont typeface="Wingdings" panose="05000000000000000000" pitchFamily="2" charset="2"/>
              <a:buChar char=""/>
            </a:pPr>
            <a:r>
              <a:rPr lang="zh-TW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上班地點</a:t>
            </a:r>
            <a:r>
              <a:rPr lang="en-US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-</a:t>
            </a:r>
            <a:r>
              <a:rPr lang="zh-TW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高雄市大樹區義大遊樂世界</a:t>
            </a:r>
          </a:p>
          <a:p>
            <a:pPr marL="342900" lvl="0" indent="-342900" algn="just">
              <a:lnSpc>
                <a:spcPts val="2200"/>
              </a:lnSpc>
              <a:buFont typeface="Wingdings" panose="05000000000000000000" pitchFamily="2" charset="2"/>
              <a:buChar char=""/>
            </a:pPr>
            <a:r>
              <a:rPr lang="zh-TW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上班時段</a:t>
            </a:r>
            <a:r>
              <a:rPr lang="en-US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-</a:t>
            </a:r>
            <a:r>
              <a:rPr lang="zh-TW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日班</a:t>
            </a:r>
            <a:r>
              <a:rPr lang="en-US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假日班，</a:t>
            </a:r>
            <a:r>
              <a:rPr lang="en-US" altLang="zh-TW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09:00-17:30</a:t>
            </a:r>
            <a:endParaRPr lang="zh-TW" altLang="en-US" sz="2400" dirty="0"/>
          </a:p>
        </p:txBody>
      </p:sp>
      <p:sp>
        <p:nvSpPr>
          <p:cNvPr id="10" name="爆炸: 八角 9">
            <a:extLst>
              <a:ext uri="{FF2B5EF4-FFF2-40B4-BE49-F238E27FC236}">
                <a16:creationId xmlns:a16="http://schemas.microsoft.com/office/drawing/2014/main" id="{CABED180-C700-4AF4-BD6E-42D4F7102576}"/>
              </a:ext>
            </a:extLst>
          </p:cNvPr>
          <p:cNvSpPr/>
          <p:nvPr/>
        </p:nvSpPr>
        <p:spPr>
          <a:xfrm rot="654853">
            <a:off x="7999019" y="374676"/>
            <a:ext cx="1541109" cy="1418362"/>
          </a:xfrm>
          <a:prstGeom prst="irregularSeal1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solidFill>
                  <a:schemeClr val="accent2"/>
                </a:solidFill>
              </a:rPr>
              <a:t>急</a:t>
            </a:r>
          </a:p>
        </p:txBody>
      </p:sp>
    </p:spTree>
    <p:extLst>
      <p:ext uri="{BB962C8B-B14F-4D97-AF65-F5344CB8AC3E}">
        <p14:creationId xmlns:p14="http://schemas.microsoft.com/office/powerpoint/2010/main" val="39959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圖片預留位置 31" descr="拍手的手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674"/>
            <a:ext cx="9780102" cy="6804025"/>
          </a:xfrm>
        </p:spPr>
      </p:pic>
      <p:sp>
        <p:nvSpPr>
          <p:cNvPr id="14" name="標題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歡迎面試</a:t>
            </a:r>
          </a:p>
        </p:txBody>
      </p:sp>
      <p:sp>
        <p:nvSpPr>
          <p:cNvPr id="12" name="投影片編號預留位置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6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502_TF16411250.potx" id="{6BC299B1-5336-468F-95B2-9C3C87564452}" vid="{ABD121BE-01A4-44C3-B3C1-D76C22454295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schemas.microsoft.com/sharepoint/v3"/>
    <ds:schemaRef ds:uri="http://www.w3.org/XML/1998/namespace"/>
    <ds:schemaRef ds:uri="http://purl.org/dc/terms/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6dc4bcd6-49db-4c07-9060-8acfc67cef9f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鮮明的業務簡報</Template>
  <TotalTime>325</TotalTime>
  <Words>375</Words>
  <Application>Microsoft Office PowerPoint</Application>
  <PresentationFormat>寬螢幕</PresentationFormat>
  <Paragraphs>34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Microsoft JhengHei Light</vt:lpstr>
      <vt:lpstr>Microsoft JhengHei UI</vt:lpstr>
      <vt:lpstr>Noto Sans TC</vt:lpstr>
      <vt:lpstr>Arial</vt:lpstr>
      <vt:lpstr>Calibri</vt:lpstr>
      <vt:lpstr>Candara</vt:lpstr>
      <vt:lpstr>Times New Roman</vt:lpstr>
      <vt:lpstr>Verdana</vt:lpstr>
      <vt:lpstr>Wingdings</vt:lpstr>
      <vt:lpstr>Office 佈景主題</vt:lpstr>
      <vt:lpstr>義大開發職缺 </vt:lpstr>
      <vt:lpstr>義大遊樂世界 (樂園職缺)</vt:lpstr>
      <vt:lpstr>義大世界購物廣場(MALL職缺)</vt:lpstr>
      <vt:lpstr>PowerPoint 簡報</vt:lpstr>
      <vt:lpstr>PowerPoint 簡報</vt:lpstr>
      <vt:lpstr>歡迎面試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全球推廣策略與全球廣告管理</dc:title>
  <dc:creator>楊淑椀</dc:creator>
  <cp:lastModifiedBy>User</cp:lastModifiedBy>
  <cp:revision>30</cp:revision>
  <dcterms:created xsi:type="dcterms:W3CDTF">2026-06-02T05:49:55Z</dcterms:created>
  <dcterms:modified xsi:type="dcterms:W3CDTF">2026-06-09T03:23:35Z</dcterms:modified>
</cp:coreProperties>
</file>